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4" r:id="rId4"/>
    <p:sldId id="262" r:id="rId5"/>
    <p:sldId id="263" r:id="rId6"/>
    <p:sldId id="257" r:id="rId7"/>
    <p:sldId id="258" r:id="rId8"/>
    <p:sldId id="260" r:id="rId9"/>
    <p:sldId id="265" r:id="rId10"/>
    <p:sldId id="266" r:id="rId11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2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aoblený obdĺžnik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Zaoblený obdĺžnik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Nadpis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20" name="Podnadpis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sk-SK" smtClean="0"/>
              <a:t>Kliknite sem a upravte štýl predlohy podnadpisov.</a:t>
            </a:r>
            <a:endParaRPr kumimoji="0" lang="en-US"/>
          </a:p>
        </p:txBody>
      </p:sp>
      <p:sp>
        <p:nvSpPr>
          <p:cNvPr id="19" name="Zástupný symbol dátumu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58BB92-0B86-4B71-ACF3-23A2A68CA17B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k-SK"/>
          </a:p>
        </p:txBody>
      </p:sp>
      <p:sp>
        <p:nvSpPr>
          <p:cNvPr id="11" name="Zástupný symbol čísla snímky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CD33E89-4BF8-46D0-99A5-C8FED5DEE226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58BB92-0B86-4B71-ACF3-23A2A68CA17B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CD33E89-4BF8-46D0-99A5-C8FED5DEE226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58BB92-0B86-4B71-ACF3-23A2A68CA17B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CD33E89-4BF8-46D0-99A5-C8FED5DEE226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58BB92-0B86-4B71-ACF3-23A2A68CA17B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CD33E89-4BF8-46D0-99A5-C8FED5DEE226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aoblený obdĺžnik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Zaoblený obdĺžnik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58BB92-0B86-4B71-ACF3-23A2A68CA17B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CD33E89-4BF8-46D0-99A5-C8FED5DEE226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58BB92-0B86-4B71-ACF3-23A2A68CA17B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CD33E89-4BF8-46D0-99A5-C8FED5DEE226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5" name="Zástupný symbol obsahu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58BB92-0B86-4B71-ACF3-23A2A68CA17B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CD33E89-4BF8-46D0-99A5-C8FED5DEE226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58BB92-0B86-4B71-ACF3-23A2A68CA17B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CD33E89-4BF8-46D0-99A5-C8FED5DEE226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aoblený obdĺžnik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58BB92-0B86-4B71-ACF3-23A2A68CA17B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CD33E89-4BF8-46D0-99A5-C8FED5DEE226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58BB92-0B86-4B71-ACF3-23A2A68CA17B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CD33E89-4BF8-46D0-99A5-C8FED5DEE226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aoblený obdĺžnik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Obdĺžnik s jedným zaobleným rohom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58BB92-0B86-4B71-ACF3-23A2A68CA17B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CD33E89-4BF8-46D0-99A5-C8FED5DEE226}" type="slidenum">
              <a:rPr lang="sk-SK" smtClean="0"/>
              <a:t>‹#›</a:t>
            </a:fld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sk-SK" smtClean="0"/>
              <a:t>Ak chcete pridať obrázok, kliknite na ikonu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aoblený obdĺžnik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Zaoblený obdĺžnik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Zástupný symbol nadpisu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4" name="Zástupný symbol textu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  <a:p>
            <a:pPr lvl="1" eaLnBrk="1" latinLnBrk="0" hangingPunct="1"/>
            <a:r>
              <a:rPr kumimoji="0" lang="sk-SK" smtClean="0"/>
              <a:t>Druhá úroveň</a:t>
            </a:r>
          </a:p>
          <a:p>
            <a:pPr lvl="2" eaLnBrk="1" latinLnBrk="0" hangingPunct="1"/>
            <a:r>
              <a:rPr kumimoji="0" lang="sk-SK" smtClean="0"/>
              <a:t>Tretia úroveň</a:t>
            </a:r>
          </a:p>
          <a:p>
            <a:pPr lvl="3" eaLnBrk="1" latinLnBrk="0" hangingPunct="1"/>
            <a:r>
              <a:rPr kumimoji="0" lang="sk-SK" smtClean="0"/>
              <a:t>Štvrtá úroveň</a:t>
            </a:r>
          </a:p>
          <a:p>
            <a:pPr lvl="4" eaLnBrk="1" latinLnBrk="0" hangingPunct="1"/>
            <a:r>
              <a:rPr kumimoji="0" lang="sk-SK" smtClean="0"/>
              <a:t>Piata úroveň</a:t>
            </a:r>
            <a:endParaRPr kumimoji="0" lang="en-US"/>
          </a:p>
        </p:txBody>
      </p:sp>
      <p:sp>
        <p:nvSpPr>
          <p:cNvPr id="25" name="Zástupný symbol dátumu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F358BB92-0B86-4B71-ACF3-23A2A68CA17B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18" name="Zástupný symbol päty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CD33E89-4BF8-46D0-99A5-C8FED5DEE226}" type="slidenum">
              <a:rPr lang="sk-SK" smtClean="0"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5536" y="1124744"/>
            <a:ext cx="8208912" cy="1828800"/>
          </a:xfrm>
        </p:spPr>
        <p:txBody>
          <a:bodyPr>
            <a:normAutofit fontScale="90000"/>
          </a:bodyPr>
          <a:lstStyle/>
          <a:p>
            <a:pPr algn="l"/>
            <a:r>
              <a:rPr lang="sk-SK" dirty="0" smtClean="0"/>
              <a:t>Stroje ktoré využívajú</a:t>
            </a:r>
            <a:br>
              <a:rPr lang="sk-SK" dirty="0" smtClean="0"/>
            </a:br>
            <a:r>
              <a:rPr lang="sk-SK" dirty="0" smtClean="0"/>
              <a:t>pevnú kladku, voľnú kladku a naklonenú rovinu</a:t>
            </a:r>
            <a:endParaRPr lang="sk-SK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87624" y="2708920"/>
            <a:ext cx="8183880" cy="1051560"/>
          </a:xfrm>
        </p:spPr>
        <p:txBody>
          <a:bodyPr>
            <a:noAutofit/>
          </a:bodyPr>
          <a:lstStyle/>
          <a:p>
            <a:r>
              <a:rPr lang="sk-SK" sz="11500" dirty="0" smtClean="0"/>
              <a:t>Koniec</a:t>
            </a:r>
            <a:endParaRPr lang="sk-SK" sz="11500" dirty="0"/>
          </a:p>
        </p:txBody>
      </p:sp>
      <p:sp>
        <p:nvSpPr>
          <p:cNvPr id="5" name="BlokTextu 4"/>
          <p:cNvSpPr txBox="1"/>
          <p:nvPr/>
        </p:nvSpPr>
        <p:spPr>
          <a:xfrm>
            <a:off x="6804248" y="5157192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Laura </a:t>
            </a:r>
            <a:r>
              <a:rPr lang="sk-SK" dirty="0"/>
              <a:t>č</a:t>
            </a:r>
            <a:r>
              <a:rPr lang="sk-SK" dirty="0" smtClean="0"/>
              <a:t>učková</a:t>
            </a:r>
            <a:endParaRPr lang="sk-SK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183880" cy="1051560"/>
          </a:xfrm>
        </p:spPr>
        <p:txBody>
          <a:bodyPr/>
          <a:lstStyle/>
          <a:p>
            <a:r>
              <a:rPr lang="sk-SK" dirty="0" smtClean="0"/>
              <a:t>Kladkostroje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95536" y="1700808"/>
            <a:ext cx="8183880" cy="4187952"/>
          </a:xfrm>
        </p:spPr>
        <p:txBody>
          <a:bodyPr/>
          <a:lstStyle/>
          <a:p>
            <a:r>
              <a:rPr lang="sk-SK" dirty="0" smtClean="0"/>
              <a:t>Sú kompaktné zariadenia ktoré sa využívajú v mnohých priemyselných a výrobných odvetviach pre dvíhanie a manipuláciu s materiálom. Kladkostroje je možné použiť na rôzne aplikácie pre </a:t>
            </a:r>
            <a:r>
              <a:rPr lang="sk-SK" dirty="0" smtClean="0">
                <a:solidFill>
                  <a:schemeClr val="accent1"/>
                </a:solidFill>
              </a:rPr>
              <a:t>mostové, portálové, otáčavé a iné žeriavy, pre samostatné žeriavové dráhy ako pojazdné zdvíhadlá </a:t>
            </a:r>
            <a:r>
              <a:rPr lang="sk-SK" dirty="0" smtClean="0"/>
              <a:t>na rôzne iné manipulačné úkony. </a:t>
            </a:r>
            <a:endParaRPr lang="sk-SK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jord.sk/pics/mostove/mostove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2708920"/>
            <a:ext cx="4427984" cy="3064166"/>
          </a:xfrm>
          <a:prstGeom prst="rect">
            <a:avLst/>
          </a:prstGeom>
          <a:noFill/>
        </p:spPr>
      </p:pic>
      <p:sp>
        <p:nvSpPr>
          <p:cNvPr id="5" name="Obdĺžnik 4"/>
          <p:cNvSpPr/>
          <p:nvPr/>
        </p:nvSpPr>
        <p:spPr>
          <a:xfrm>
            <a:off x="827584" y="1556792"/>
            <a:ext cx="64624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b="1" dirty="0" smtClean="0"/>
              <a:t>Mostové žeriavy sú</a:t>
            </a:r>
            <a:r>
              <a:rPr lang="sk-SK" dirty="0" smtClean="0"/>
              <a:t> určené na manipuláciu s bremenami v </a:t>
            </a:r>
            <a:r>
              <a:rPr lang="sk-SK" dirty="0" err="1" smtClean="0"/>
              <a:t>dielniach</a:t>
            </a:r>
            <a:r>
              <a:rPr lang="sk-SK" dirty="0" smtClean="0"/>
              <a:t>, skladoch, kde treba na väčšej ploche, častejšie prepravovať predmety. Môžu byť jednonosníkové, alebo dvojnosníkové</a:t>
            </a:r>
            <a:endParaRPr lang="sk-SK" dirty="0"/>
          </a:p>
        </p:txBody>
      </p:sp>
      <p:pic>
        <p:nvPicPr>
          <p:cNvPr id="1028" name="Picture 4" descr="http://www.jord.sk/pics/mostove/mostove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819650"/>
            <a:ext cx="4762500" cy="2038350"/>
          </a:xfrm>
          <a:prstGeom prst="rect">
            <a:avLst/>
          </a:prstGeom>
          <a:noFill/>
        </p:spPr>
      </p:pic>
      <p:sp>
        <p:nvSpPr>
          <p:cNvPr id="7" name="Obdĺžnik 6"/>
          <p:cNvSpPr/>
          <p:nvPr/>
        </p:nvSpPr>
        <p:spPr>
          <a:xfrm>
            <a:off x="467545" y="620688"/>
            <a:ext cx="64860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5400" b="1" dirty="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Mostové žeriavy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183880" cy="1051560"/>
          </a:xfrm>
        </p:spPr>
        <p:txBody>
          <a:bodyPr/>
          <a:lstStyle/>
          <a:p>
            <a:r>
              <a:rPr lang="sk-SK" dirty="0" smtClean="0"/>
              <a:t>Kladkový luk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0" y="1268760"/>
            <a:ext cx="8183880" cy="4187952"/>
          </a:xfrm>
        </p:spPr>
        <p:txBody>
          <a:bodyPr/>
          <a:lstStyle/>
          <a:p>
            <a:r>
              <a:rPr lang="sk-SK" b="1" dirty="0" smtClean="0"/>
              <a:t>Luky</a:t>
            </a:r>
            <a:r>
              <a:rPr lang="sk-SK" dirty="0" smtClean="0"/>
              <a:t> s kladkovým systémom sú určené k </a:t>
            </a:r>
            <a:r>
              <a:rPr lang="sk-SK" b="1" dirty="0" smtClean="0"/>
              <a:t>športové</a:t>
            </a:r>
            <a:r>
              <a:rPr lang="sk-SK" dirty="0" smtClean="0"/>
              <a:t> a </a:t>
            </a:r>
            <a:r>
              <a:rPr lang="sk-SK" b="1" dirty="0" smtClean="0"/>
              <a:t>lovecké</a:t>
            </a:r>
            <a:r>
              <a:rPr lang="sk-SK" dirty="0" smtClean="0"/>
              <a:t> streľbe. Kladky uľahčujú strelci zacielenie na cieľ, pretože v určitom bode prevezmú spätný ťah tetivy a strelec necíti odpor tetivy. Po uvoľnení dosiahne šíp väčšej rýchlosti, ktorá záleží hlavne na type a tvare kladiek.</a:t>
            </a:r>
            <a:endParaRPr lang="sk-SK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1412776"/>
            <a:ext cx="8183880" cy="1051560"/>
          </a:xfrm>
        </p:spPr>
        <p:txBody>
          <a:bodyPr>
            <a:normAutofit/>
          </a:bodyPr>
          <a:lstStyle/>
          <a:p>
            <a:r>
              <a:rPr lang="sk-SK" sz="5400" dirty="0" smtClean="0"/>
              <a:t>Kladkový luk</a:t>
            </a:r>
            <a:endParaRPr lang="sk-SK" sz="5400" dirty="0"/>
          </a:p>
        </p:txBody>
      </p:sp>
      <p:pic>
        <p:nvPicPr>
          <p:cNvPr id="4" name="Picture 2" descr="http://www.archeryshop.sk/images/Craz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476672"/>
            <a:ext cx="3024336" cy="57825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5085184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sk-SK" dirty="0" smtClean="0"/>
              <a:t>Horná a dolná kladka </a:t>
            </a:r>
            <a:r>
              <a:rPr lang="sk-SK" dirty="0" err="1" smtClean="0"/>
              <a:t>Body-Solid</a:t>
            </a:r>
            <a:r>
              <a:rPr lang="sk-SK" dirty="0" smtClean="0"/>
              <a:t> </a:t>
            </a:r>
            <a:r>
              <a:rPr lang="sk-SK" dirty="0" err="1" smtClean="0"/>
              <a:t>Pro-Lat</a:t>
            </a:r>
            <a:r>
              <a:rPr lang="sk-SK" dirty="0" smtClean="0"/>
              <a:t> </a:t>
            </a:r>
            <a:r>
              <a:rPr lang="sk-SK" dirty="0" smtClean="0"/>
              <a:t>GLM83</a:t>
            </a:r>
            <a:r>
              <a:rPr lang="sk-SK" dirty="0" smtClean="0"/>
              <a:t/>
            </a:r>
            <a:br>
              <a:rPr lang="sk-SK" dirty="0" smtClean="0"/>
            </a:br>
            <a:r>
              <a:rPr lang="sk-SK" dirty="0" smtClean="0"/>
              <a:t>dokonale </a:t>
            </a:r>
            <a:r>
              <a:rPr lang="sk-SK" dirty="0" smtClean="0"/>
              <a:t>precvičuje nielen chrbtové svalstvo, ale aj ostatné svalové skupiny. Kladka </a:t>
            </a:r>
            <a:r>
              <a:rPr lang="sk-SK" dirty="0" err="1" smtClean="0"/>
              <a:t>Body-Solid</a:t>
            </a:r>
            <a:r>
              <a:rPr lang="sk-SK" dirty="0" smtClean="0"/>
              <a:t> </a:t>
            </a:r>
            <a:r>
              <a:rPr lang="sk-SK" dirty="0" err="1" smtClean="0"/>
              <a:t>Pro-Lat</a:t>
            </a:r>
            <a:r>
              <a:rPr lang="sk-SK" dirty="0" smtClean="0"/>
              <a:t> je </a:t>
            </a:r>
            <a:r>
              <a:rPr lang="sk-SK" dirty="0" err="1" smtClean="0"/>
              <a:t>doporučovaná</a:t>
            </a:r>
            <a:r>
              <a:rPr lang="sk-SK" dirty="0" smtClean="0"/>
              <a:t> nielen pre domáce použitie, ale aj do hotelových alebo klubových fitcentier.</a:t>
            </a:r>
            <a:br>
              <a:rPr lang="sk-SK" dirty="0" smtClean="0"/>
            </a:br>
            <a:r>
              <a:rPr lang="sk-SK" dirty="0" smtClean="0"/>
              <a:t/>
            </a:r>
            <a:br>
              <a:rPr lang="sk-SK" dirty="0" smtClean="0"/>
            </a:br>
            <a:endParaRPr lang="sk-SK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obsahu 3" descr="Obrázok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355976" y="404664"/>
            <a:ext cx="4215903" cy="612068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8183880" cy="1051560"/>
          </a:xfrm>
        </p:spPr>
        <p:txBody>
          <a:bodyPr/>
          <a:lstStyle/>
          <a:p>
            <a:r>
              <a:rPr lang="sk-SK" dirty="0" smtClean="0"/>
              <a:t>Výťah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67544" y="1700808"/>
            <a:ext cx="8183880" cy="4187952"/>
          </a:xfrm>
        </p:spPr>
        <p:txBody>
          <a:bodyPr>
            <a:normAutofit fontScale="92500" lnSpcReduction="10000"/>
          </a:bodyPr>
          <a:lstStyle/>
          <a:p>
            <a:r>
              <a:rPr lang="sk-SK" b="1" dirty="0" smtClean="0"/>
              <a:t>Výťah</a:t>
            </a:r>
            <a:r>
              <a:rPr lang="sk-SK" dirty="0" smtClean="0"/>
              <a:t> je transportný (dopravný) prostriedok používaný na presun ľudí a materiálu v zvislom </a:t>
            </a:r>
            <a:r>
              <a:rPr lang="sk-SK" dirty="0" smtClean="0"/>
              <a:t>smere</a:t>
            </a:r>
            <a:r>
              <a:rPr lang="sk-SK" dirty="0" smtClean="0"/>
              <a:t>. Zvislý smer je zvolený preto, lebo výťah na spätný pohyb využíva gravitáciu</a:t>
            </a:r>
            <a:r>
              <a:rPr lang="sk-SK" dirty="0" smtClean="0"/>
              <a:t>. Elektrické </a:t>
            </a:r>
            <a:r>
              <a:rPr lang="sk-SK" dirty="0" smtClean="0"/>
              <a:t>výťahové kabíny sú ťahané rolujúcimi oceľovými lanami pomocou kladky a protizávažia. Hydraulické výťahy využívajú pre pohyb plošiny hydraulický piest. Lanová hydraulika využíva kombináciu oboch princípov – lán s kladkami a hydraulickú silu.</a:t>
            </a:r>
            <a:endParaRPr lang="sk-SK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Súbor:240 Sparks Elevator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512168"/>
            <a:ext cx="6912768" cy="5184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kt">
  <a:themeElements>
    <a:clrScheme name="Aspek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k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k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43</TotalTime>
  <Words>207</Words>
  <Application>Microsoft Office PowerPoint</Application>
  <PresentationFormat>Prezentácia na obrazovke (4:3)</PresentationFormat>
  <Paragraphs>13</Paragraphs>
  <Slides>10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10</vt:i4>
      </vt:variant>
    </vt:vector>
  </HeadingPairs>
  <TitlesOfParts>
    <vt:vector size="11" baseType="lpstr">
      <vt:lpstr>Aspekt</vt:lpstr>
      <vt:lpstr>Stroje ktoré využívajú pevnú kladku, voľnú kladku a naklonenú rovinu</vt:lpstr>
      <vt:lpstr>Kladkostroje</vt:lpstr>
      <vt:lpstr>Snímka 3</vt:lpstr>
      <vt:lpstr>Kladkový luk</vt:lpstr>
      <vt:lpstr>Kladkový luk</vt:lpstr>
      <vt:lpstr>Horná a dolná kladka Body-Solid Pro-Lat GLM83 dokonale precvičuje nielen chrbtové svalstvo, ale aj ostatné svalové skupiny. Kladka Body-Solid Pro-Lat je doporučovaná nielen pre domáce použitie, ale aj do hotelových alebo klubových fitcentier.  </vt:lpstr>
      <vt:lpstr>Snímka 7</vt:lpstr>
      <vt:lpstr>Výťah</vt:lpstr>
      <vt:lpstr>Snímka 9</vt:lpstr>
      <vt:lpstr>Koniec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Stroje ktoré využívajú pevnú kladku, voľnú kladku a naklonenú rovinu</dc:title>
  <dc:creator>admin</dc:creator>
  <cp:lastModifiedBy>admin</cp:lastModifiedBy>
  <cp:revision>5</cp:revision>
  <dcterms:created xsi:type="dcterms:W3CDTF">2013-03-25T06:40:46Z</dcterms:created>
  <dcterms:modified xsi:type="dcterms:W3CDTF">2013-03-25T07:23:55Z</dcterms:modified>
</cp:coreProperties>
</file>